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7" r:id="rId14"/>
    <p:sldId id="268" r:id="rId15"/>
    <p:sldId id="269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9rX112yhiQY9Xj1Twy4uPokDl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A389D0-50EC-49AC-AAF3-186D56AB732D}">
  <a:tblStyle styleId="{B8A389D0-50EC-49AC-AAF3-186D56AB732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B35F07E-4392-464D-80BE-58180810FC6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tcBdr/>
        <a:fill>
          <a:solidFill>
            <a:srgbClr val="F8D6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8D6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21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a49d0e000_1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da49d0e000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order to port our neural network into a real-time system, we will have to take the technical specifications of the Myo Armband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 instance, unsigned bytes are sent, meaning we will have to convert these into signed bytes in order to perform feature extraction correctly.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Also, the Myo armband sends data in 8 Byte windows.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 this reason, we will have our window size be of length 8 for simplicity.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total of 200 windows will be collected for each gesture so that we have enough data to train the network while keeping the training time to a minimum.</a:t>
            </a:r>
            <a:endParaRPr/>
          </a:p>
        </p:txBody>
      </p:sp>
      <p:sp>
        <p:nvSpPr>
          <p:cNvPr id="235" name="Google Shape;23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a Neural Network as our classifier, we were able to perform gesture recognition both on a dataset and on a real-time 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order to achieve optimal performance for our specific application, we tuned the hyperparameters of the neural network to favor speed.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Though our classifier was able to perform gesture recognition with great accuracy on a pre-recorded dataset, the number of classes had to be reduced in the real-time system in order to achieve correct classification.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likely due to the fact that Neural Networks tend to perform at their best when provided with vast amounts of data.</a:t>
            </a:r>
            <a:endParaRPr/>
          </a:p>
        </p:txBody>
      </p:sp>
      <p:sp>
        <p:nvSpPr>
          <p:cNvPr id="251" name="Google Shape;251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a49d0e000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da49d0e000_1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just a part of the Neural Network Process development; a better performance could have been achieved with a higher sampling rate such as 1kHz instead of the 200Hz from the Myo Armband.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higher sampling rate would have helped with the accuracy and with training the gestures.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improvement could be through Cloud Computing to speed up the training with the seemingly infinite computations.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downfall to Cloud Computing would be the latency in communication since there would a lag between the cloud in comparison to computing on a computer.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Finally, a great and simple way to better the system would be to include more sensors.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sensors would allow for more gestures to be classified, as well as there would be more accuracy.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the future it is a great hope for the project to be built upon to help with physical therapy as we had originally wished.</a:t>
            </a:r>
            <a:endParaRPr/>
          </a:p>
        </p:txBody>
      </p:sp>
      <p:sp>
        <p:nvSpPr>
          <p:cNvPr id="259" name="Google Shape;259;gda49d0e000_1_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a49d0e00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gda49d0e000_1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 Neural Machine Interfacing ever progressing, our project focused more on the gesture recognition of the convolutional neural network.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beginning this project, we sought inspiration through the gesture recognition used to help treat in physical rehab; and the goal being to detect the user’s intent based on muscle activity in the arm.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system will have an input of an EMG from the Myo Armband and will output which gesture is received from a list of 4 gestures.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da49d0e000_1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a49d0e000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gda49d0e000_1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System Architecture of the project is shown with the given figure.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r>
              <a:rPr lang="en-US" sz="1200" b="0" i="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Myo armband and the User interface between each other through the EMG or Electromyography which is where the data is read.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Computer which contains the </a:t>
            </a:r>
            <a:r>
              <a:rPr lang="en-US" sz="1800" b="0" i="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Convolutional Neural Network and uses the Bluetooth connection to interface with the Myo armband processes this data.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User uses a GUI to interface with the computer in order to access the data and use it.</a:t>
            </a:r>
            <a:endParaRPr/>
          </a:p>
        </p:txBody>
      </p:sp>
      <p:sp>
        <p:nvSpPr>
          <p:cNvPr id="177" name="Google Shape;177;gda49d0e000_1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a49d0e000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gda49d0e000_1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terms of the design flow, the process begins when the User starts the UI.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User then selects a Bluetooth device to connect to and is prompted to hold a gesture.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Myo Device will then record 100 EMG windows of data.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the gesture remains the program will return to the prompt to hold a gesture and loop through.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the gesture no longer remains, the CNN or the </a:t>
            </a:r>
            <a:r>
              <a:rPr lang="en-US" sz="1800" b="0" i="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Convolutional Neural Network is trained, and the data can be sampled.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gesture is then classified and loops through all taken data.</a:t>
            </a:r>
            <a:endParaRPr/>
          </a:p>
        </p:txBody>
      </p:sp>
      <p:sp>
        <p:nvSpPr>
          <p:cNvPr id="186" name="Google Shape;186;gda49d0e000_1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must design our Neural Network’s Architecture such that it matches our application.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Input Layer will contain 16 Neurons pertaining to 2 features extracted from 8 channels of data.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convolutional layer will perform the necessary computations to classify a gesture from the features we have extracted.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will be 5 Neurons in the last layer, each pertaining to a discrete gesture.</a:t>
            </a:r>
            <a:endParaRPr/>
          </a:p>
        </p:txBody>
      </p:sp>
      <p:sp>
        <p:nvSpPr>
          <p:cNvPr id="195" name="Google Shape;19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Because of the erratic behavior of the EMG data, we will first need to identify features in the data that our network will be able to better identify.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features will be Mean Absolute Value and Zero Crossings, both Time-Domain Features.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Because each feature has different ranges, each will need to be normalized so that they carry the same weight in the network.</a:t>
            </a:r>
            <a:endParaRPr/>
          </a:p>
        </p:txBody>
      </p:sp>
      <p:sp>
        <p:nvSpPr>
          <p:cNvPr id="203" name="Google Shape;20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Before designing a real-time system, we first need to verify that our network performs adequately.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a dataset, we will tune the network in such a way that classification will be performed in the least amount of time while yielding accurate results.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K-Fold Validation will be used as our method of evaluation.</a:t>
            </a:r>
            <a:endParaRPr/>
          </a:p>
        </p:txBody>
      </p:sp>
      <p:sp>
        <p:nvSpPr>
          <p:cNvPr id="211" name="Google Shape;21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total accuracy of 96.74% was reported by taking the average of each model’s testing accuracy.</a:t>
            </a:r>
            <a:endParaRPr/>
          </a:p>
        </p:txBody>
      </p:sp>
      <p:sp>
        <p:nvSpPr>
          <p:cNvPr id="219" name="Google Shape;21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These are the specifications of our network that were able to yield the results shown previously.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Note, we will increase the number of epochs to 10 in order to make up for the smaller batch size when moving to a real-time system.</a:t>
            </a:r>
            <a:endParaRPr/>
          </a:p>
        </p:txBody>
      </p:sp>
      <p:sp>
        <p:nvSpPr>
          <p:cNvPr id="227" name="Google Shape;22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a49d0e000_1_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da49d0e000_1_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gda49d0e000_1_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da49d0e000_1_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da49d0e000_1_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a49d0e000_1_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da49d0e000_1_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gda49d0e000_1_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gda49d0e000_1_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da49d0e000_1_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a49d0e000_1_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da49d0e000_1_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gda49d0e000_1_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da49d0e000_1_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da49d0e000_1_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a49d0e000_1_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da49d0e000_1_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gda49d0e000_1_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gda49d0e000_1_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da49d0e000_1_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da49d0e000_1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a49d0e000_1_3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da49d0e000_1_3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gda49d0e000_1_3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da49d0e000_1_3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gda49d0e000_1_3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gda49d0e000_1_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gda49d0e000_1_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gda49d0e000_1_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a49d0e000_1_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da49d0e000_1_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da49d0e000_1_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da49d0e000_1_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a49d0e000_1_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da49d0e000_1_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da49d0e000_1_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a49d0e000_1_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da49d0e000_1_4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gda49d0e000_1_4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gda49d0e000_1_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da49d0e000_1_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da49d0e000_1_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a49d0e000_1_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da49d0e000_1_5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gda49d0e000_1_5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gda49d0e000_1_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da49d0e000_1_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da49d0e000_1_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a49d0e000_1_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da49d0e000_1_6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gda49d0e000_1_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gda49d0e000_1_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da49d0e000_1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a49d0e000_1_6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da49d0e000_1_6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gda49d0e000_1_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da49d0e000_1_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da49d0e000_1_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a49d0e000_1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gda49d0e000_1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gda49d0e000_1_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gda49d0e000_1_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gda49d0e000_1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a49d0e000_1_7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Times New Roman"/>
              <a:buNone/>
            </a:pPr>
            <a:r>
              <a:rPr lang="en-US" sz="6600">
                <a:latin typeface="Times New Roman"/>
                <a:ea typeface="Times New Roman"/>
                <a:cs typeface="Times New Roman"/>
                <a:sym typeface="Times New Roman"/>
              </a:rPr>
              <a:t>Gesture Recognition Using a CNN</a:t>
            </a:r>
            <a:endParaRPr/>
          </a:p>
        </p:txBody>
      </p:sp>
      <p:sp>
        <p:nvSpPr>
          <p:cNvPr id="164" name="Google Shape;164;gda49d0e000_1_7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By: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Amir Modan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Darshanie Botejue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Data Acquisition</a:t>
            </a:r>
            <a:endParaRPr dirty="0"/>
          </a:p>
        </p:txBody>
      </p:sp>
      <p:sp>
        <p:nvSpPr>
          <p:cNvPr id="238" name="Google Shape;238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Data sampled from Myo Armband at 200 Hertz.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8 Channels of data collected.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Each sample’s value ranges from 0 to 255.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Data sent in 8 Byte windows using BLE.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200 windows collected per Gesture.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A54D7-B7AB-46B1-B165-223B180F8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Demonstration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4874C-1B05-4620-8333-A4947C7C1E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otejue_Modan_Term_Project_Demo">
            <a:hlinkClick r:id="" action="ppaction://media"/>
            <a:extLst>
              <a:ext uri="{FF2B5EF4-FFF2-40B4-BE49-F238E27FC236}">
                <a16:creationId xmlns:a16="http://schemas.microsoft.com/office/drawing/2014/main" id="{43002F4F-7B5E-485F-AFD4-A029F93D15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799590"/>
            <a:ext cx="10515600" cy="440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/>
          </a:p>
        </p:txBody>
      </p:sp>
      <p:sp>
        <p:nvSpPr>
          <p:cNvPr id="254" name="Google Shape;254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Convolutional Neural Networks can be used to perform gesture recognition for both a dataset or a real-time system.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Neural Network Hyperparameters can be tuned in order to achieve the desired tradeoff between accuracy and speed.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Accuracy should have priority in dataset processing.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Speed should have priority in a real-time system.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While boasting superb performance in dataset processing, neural networks may not be ideal for all real-time applications.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This is due to the vast amount of data typically needed to completely tune the weights of a neural network.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a49d0e000_1_10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Discussion</a:t>
            </a:r>
            <a:endParaRPr/>
          </a:p>
        </p:txBody>
      </p:sp>
      <p:sp>
        <p:nvSpPr>
          <p:cNvPr id="262" name="Google Shape;262;gda49d0e000_1_10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 Neural Network would achieve greater performance when used with a device with a high sampling rate of over 1kHz.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Myo Armband samples at a rate of only 200Hz.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Cloud Computing can be used to speed up the training of the neural network.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This comes at the cost of communication latency.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More sensors would allow for more gestures to be classified.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Myo Armband Datasheet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Myoware Muscle Sensor Datasheet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Zhang X, Zhou P: High-density myoelectric pattern recognition toward improved stroke rehabilitation. IEEE Transactions on Biomedical Engineering 2012, 59:1649-1657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Young AJ, Smith LH, Rouse EJ, Hargrove LJ: Classification of simultaneous movements using surface EMG pattern recognition. IEEE Transactions on Biomedical Engineering 2013, 60:1250-1258.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Sreenivasa M, Ayusawa K, Nakamura Y: Modeling and identification of a realistic spiking neural network and musculoskeletal model of the human arm, and an application to the stretch reflex. IEEE Transactions on Neural Systems and Rehabilitation Engineering 2016, 24:591-602.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∙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Jiang H: Introduction of Convolutional Neural Networks (CNN). ENGR 492 Lecture Slides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a49d0e000_1_8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172" name="Google Shape;172;gda49d0e000_1_8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The goal of the project was to detect the user’s intent based on the muscle activity in the arm</a:t>
            </a:r>
            <a:br>
              <a:rPr lang="en-US" dirty="0"/>
            </a:b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The Neural Machine Interface we will be using is based on the Convolutional Neural Network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This will be used to process the EMG signal from </a:t>
            </a:r>
            <a:r>
              <a:rPr lang="en-US" dirty="0" err="1"/>
              <a:t>Myo</a:t>
            </a:r>
            <a:r>
              <a:rPr lang="en-US" dirty="0"/>
              <a:t> device</a:t>
            </a:r>
            <a:endParaRPr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It was our hope to help push forward the technology for gesture recognition 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In specific to help those with physical therapy</a:t>
            </a:r>
            <a:br>
              <a:rPr lang="en-US" dirty="0"/>
            </a:b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a49d0e000_1_8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System Architecture</a:t>
            </a:r>
            <a:endParaRPr/>
          </a:p>
        </p:txBody>
      </p:sp>
      <p:sp>
        <p:nvSpPr>
          <p:cNvPr id="180" name="Google Shape;180;gda49d0e000_1_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81" name="Google Shape;181;gda49d0e000_1_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2075107"/>
            <a:ext cx="10515599" cy="3852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a49d0e000_1_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Design Flow</a:t>
            </a:r>
            <a:endParaRPr/>
          </a:p>
        </p:txBody>
      </p:sp>
      <p:sp>
        <p:nvSpPr>
          <p:cNvPr id="189" name="Google Shape;189;gda49d0e000_1_9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0" name="Google Shape;190;gda49d0e000_1_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0659" y="1825625"/>
            <a:ext cx="3350682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Network Architecture</a:t>
            </a:r>
            <a:endParaRPr/>
          </a:p>
        </p:txBody>
      </p:sp>
      <p:sp>
        <p:nvSpPr>
          <p:cNvPr id="198" name="Google Shape;19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Input Layer will contain 16 neurons.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I.E., 1 MAV and 1 ZC Feature for each of 8 Channels of data.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The window length will be 8 samples long.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Network will consist of one convolutional layer.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Final Layer will contain one neuron for each gesture.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Feature Extraction &amp; Pre-Processing</a:t>
            </a:r>
            <a:endParaRPr/>
          </a:p>
        </p:txBody>
      </p:sp>
      <p:sp>
        <p:nvSpPr>
          <p:cNvPr id="206" name="Google Shape;20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Mean Absolute Value (MAV) is calculated for 8 bytes of data by dividing the sum of all bytes by the window length.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MAV is normalized (divided) by the maximum possible MAV (127), so data ranges from 0 to 1.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Zero Crossings are obtained by counting the number of times consecutive data changes signs.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ZC is normalized (divided) by the maximum possible ZC (7), so data ranges from 0 to 1.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Features must be normalized, so that MAV and ZC carry the same amount of weight in the network.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 txBox="1"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Validation</a:t>
            </a:r>
            <a:endParaRPr/>
          </a:p>
        </p:txBody>
      </p:sp>
      <p:sp>
        <p:nvSpPr>
          <p:cNvPr id="214" name="Google Shape;214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Neural Network is first trained against dataset to better tune the network’s hyperparameters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Hyperparameters include # of layers, layer size, activation function, learning rate, and # of Epochs.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K-Fold Validation used with 8 folds to obtain accuracy and loss when training the dataset.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Network Performance</a:t>
            </a:r>
            <a:endParaRPr/>
          </a:p>
        </p:txBody>
      </p:sp>
      <p:graphicFrame>
        <p:nvGraphicFramePr>
          <p:cNvPr id="222" name="Google Shape;222;p8"/>
          <p:cNvGraphicFramePr/>
          <p:nvPr/>
        </p:nvGraphicFramePr>
        <p:xfrm>
          <a:off x="838200" y="1825625"/>
          <a:ext cx="10515600" cy="3708500"/>
        </p:xfrm>
        <a:graphic>
          <a:graphicData uri="http://schemas.openxmlformats.org/drawingml/2006/table">
            <a:tbl>
              <a:tblPr firstRow="1" bandRow="1">
                <a:noFill/>
                <a:tableStyleId>{B8A389D0-50EC-49AC-AAF3-186D56AB732D}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Fold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Accuracy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Loss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97.50%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0.0900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96.86%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0.0868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3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96.30%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0.1246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4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96.20%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0.1217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5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97.08%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0.0755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97.22%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0.0937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7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95.58%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0.1638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97.22%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0.0759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Total</a:t>
                      </a:r>
                      <a:endParaRPr/>
                    </a:p>
                  </a:txBody>
                  <a:tcPr marL="91450" marR="91450" marT="45725" marB="457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96.74%</a:t>
                      </a:r>
                      <a:endParaRPr/>
                    </a:p>
                  </a:txBody>
                  <a:tcPr marL="91450" marR="91450" marT="45725" marB="457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0.1040</a:t>
                      </a:r>
                      <a:endParaRPr/>
                    </a:p>
                  </a:txBody>
                  <a:tcPr marL="91450" marR="91450" marT="45725" marB="45725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"/>
          <p:cNvSpPr txBox="1"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Network Specifications</a:t>
            </a:r>
            <a:endParaRPr/>
          </a:p>
        </p:txBody>
      </p:sp>
      <p:graphicFrame>
        <p:nvGraphicFramePr>
          <p:cNvPr id="230" name="Google Shape;230;p9"/>
          <p:cNvGraphicFramePr/>
          <p:nvPr/>
        </p:nvGraphicFramePr>
        <p:xfrm>
          <a:off x="838200" y="1847851"/>
          <a:ext cx="10515600" cy="3695700"/>
        </p:xfrm>
        <a:graphic>
          <a:graphicData uri="http://schemas.openxmlformats.org/drawingml/2006/table">
            <a:tbl>
              <a:tblPr firstRow="1" bandRow="1">
                <a:noFill/>
                <a:tableStyleId>{FB35F07E-4392-464D-80BE-58180810FC69}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4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Hyperparameter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Optimal Setting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4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Number of Hidden Layers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 Layer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4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Size of Hidden Layers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 Neurons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4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Activation Function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ReLU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4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Learning Rate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0.01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55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Number of Epochs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1608</Words>
  <Application>Microsoft Office PowerPoint</Application>
  <PresentationFormat>Widescreen</PresentationFormat>
  <Paragraphs>153</Paragraphs>
  <Slides>14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Noto Sans Symbols</vt:lpstr>
      <vt:lpstr>Times New Roman</vt:lpstr>
      <vt:lpstr>Office Theme</vt:lpstr>
      <vt:lpstr>Office Theme</vt:lpstr>
      <vt:lpstr>Gesture Recognition Using a CNN</vt:lpstr>
      <vt:lpstr>Introduction</vt:lpstr>
      <vt:lpstr>System Architecture</vt:lpstr>
      <vt:lpstr>Design Flow</vt:lpstr>
      <vt:lpstr>Network Architecture</vt:lpstr>
      <vt:lpstr>Feature Extraction &amp; Pre-Processing</vt:lpstr>
      <vt:lpstr>Validation</vt:lpstr>
      <vt:lpstr>Network Performance</vt:lpstr>
      <vt:lpstr>Network Specifications</vt:lpstr>
      <vt:lpstr>Data Acquisition</vt:lpstr>
      <vt:lpstr>Demonstration</vt:lpstr>
      <vt:lpstr>Conclusion</vt:lpstr>
      <vt:lpstr>Discussion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Gesture Recognition Using a CNN</dc:title>
  <dc:creator>Amir Modan</dc:creator>
  <cp:lastModifiedBy>Amir Modan</cp:lastModifiedBy>
  <cp:revision>3</cp:revision>
  <dcterms:created xsi:type="dcterms:W3CDTF">2021-05-16T23:18:53Z</dcterms:created>
  <dcterms:modified xsi:type="dcterms:W3CDTF">2022-04-29T16:59:33Z</dcterms:modified>
</cp:coreProperties>
</file>